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9906000" cy="6858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172" userDrawn="1">
          <p15:clr>
            <a:srgbClr val="A4A3A4"/>
          </p15:clr>
        </p15:guide>
        <p15:guide id="3" pos="6068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2273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339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orient="horz" pos="2750" userDrawn="1">
          <p15:clr>
            <a:srgbClr val="A4A3A4"/>
          </p15:clr>
        </p15:guide>
        <p15:guide id="12" orient="horz" pos="2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2D400"/>
    <a:srgbClr val="00338C"/>
    <a:srgbClr val="FF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9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1152" y="944"/>
      </p:cViewPr>
      <p:guideLst>
        <p:guide orient="horz" pos="686"/>
        <p:guide pos="172"/>
        <p:guide pos="6068"/>
        <p:guide pos="3120"/>
        <p:guide orient="horz" pos="913"/>
        <p:guide orient="horz" pos="1026"/>
        <p:guide orient="horz" pos="2273"/>
        <p:guide orient="horz" pos="2160"/>
        <p:guide orient="horz" pos="3339"/>
        <p:guide orient="horz" pos="3884"/>
        <p:guide orient="horz" pos="2750"/>
        <p:guide orient="horz"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tags" Target="tags/tag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F33A-7DAE-4FF5-A0C8-018833A047AE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F92CA-FBB0-4201-90D3-4F938374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3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6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76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25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08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81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01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62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66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95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76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tags" Target="../tags/tag2.x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4E62-7A48-46A1-B3FB-B1104C695932}" type="datetimeFigureOut">
              <a:rPr lang="de-DE" smtClean="0"/>
              <a:t>29.09.16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C5F8-EAAA-4218-8E94-51DDFF584678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88429455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think-cell Folie" r:id="rId15" imgW="532" imgH="533" progId="TCLayout.ActiveDocument.1">
                  <p:embed/>
                </p:oleObj>
              </mc:Choice>
              <mc:Fallback>
                <p:oleObj name="think-cell Folie" r:id="rId15" imgW="532" imgH="533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19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7" Type="http://schemas.openxmlformats.org/officeDocument/2006/relationships/image" Target="../media/image2.tiff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think-cell Folie" r:id="rId5" imgW="532" imgH="533" progId="TCLayout.ActiveDocument.1">
                  <p:embed/>
                </p:oleObj>
              </mc:Choice>
              <mc:Fallback>
                <p:oleObj name="think-cell Folie" r:id="rId5" imgW="532" imgH="533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0" y="3516"/>
            <a:ext cx="9906000" cy="904534"/>
          </a:xfrm>
          <a:prstGeom prst="rect">
            <a:avLst/>
          </a:prstGeom>
          <a:solidFill>
            <a:srgbClr val="003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3555" y="304863"/>
            <a:ext cx="7778594" cy="64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Neubau Bürogebäude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7" y="258079"/>
            <a:ext cx="1281235" cy="40920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7170" y="-609"/>
            <a:ext cx="3110454" cy="307777"/>
          </a:xfrm>
          <a:prstGeom prst="rect">
            <a:avLst/>
          </a:prstGeom>
          <a:solidFill>
            <a:srgbClr val="92D400"/>
          </a:solidFill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 Black" panose="020B0A04020102020204" pitchFamily="34" charset="0"/>
              </a:rPr>
              <a:t>Projektbeispiel </a:t>
            </a:r>
            <a:r>
              <a:rPr lang="de-DE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Büroplanung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183399" y="3621870"/>
            <a:ext cx="4594788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 defTabSz="762000">
              <a:spcBef>
                <a:spcPct val="20000"/>
              </a:spcBef>
              <a:buClr>
                <a:srgbClr val="003399"/>
              </a:buClr>
              <a:buSzPct val="80000"/>
            </a:pPr>
            <a:r>
              <a:rPr lang="de-DE" sz="1400" b="1" dirty="0">
                <a:latin typeface="Arial Narrow" panose="020B0606020202030204" pitchFamily="34" charset="0"/>
              </a:rPr>
              <a:t>Inhalte </a:t>
            </a:r>
            <a:endParaRPr lang="de-DE" sz="1400" b="1" dirty="0" smtClean="0">
              <a:latin typeface="Arial Narrow" panose="020B0606020202030204" pitchFamily="34" charset="0"/>
            </a:endParaRPr>
          </a:p>
          <a:p>
            <a:pPr defTabSz="762000">
              <a:spcBef>
                <a:spcPct val="20000"/>
              </a:spcBef>
              <a:buClr>
                <a:srgbClr val="003399"/>
              </a:buClr>
              <a:buSzPct val="80000"/>
              <a:tabLst>
                <a:tab pos="0" algn="l"/>
              </a:tabLst>
            </a:pPr>
            <a:r>
              <a:rPr lang="de-DE" sz="1200" dirty="0" smtClean="0">
                <a:latin typeface="Arial Narrow" panose="020B0606020202030204" pitchFamily="34" charset="0"/>
              </a:rPr>
              <a:t>Das Projektteam von T&amp;O hat im Detail folgende Maßnahmen umgesetzt:</a:t>
            </a:r>
          </a:p>
          <a:p>
            <a:pPr marL="171450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Herausarbeiten und Optimieren der funktionalen Strukturen hinsichtlich</a:t>
            </a:r>
          </a:p>
          <a:p>
            <a:pPr marL="628650" lvl="1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Informationsfluss &amp; Personenströme</a:t>
            </a:r>
          </a:p>
          <a:p>
            <a:pPr marL="628650" lvl="1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Flächenbedarf &amp; wesentliche Ausstattungsmerkmale </a:t>
            </a:r>
          </a:p>
          <a:p>
            <a:pPr marL="628650" lvl="1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Büromodule &amp; -systeme</a:t>
            </a:r>
          </a:p>
          <a:p>
            <a:pPr marL="171450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Formulieren der wesentlichen Anforderungen an die baulichen Strukturen</a:t>
            </a:r>
          </a:p>
          <a:p>
            <a:pPr marL="171450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Ableiten von flussorientierten Blocklayouts und Entwickeln von Belegungsstudien im Gebäude</a:t>
            </a:r>
          </a:p>
          <a:p>
            <a:pPr marL="171450" indent="-171450" defTabSz="762000">
              <a:spcBef>
                <a:spcPct val="20000"/>
              </a:spcBef>
              <a:buClr>
                <a:srgbClr val="00338C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Ableiten der zukünftigen Potenziale</a:t>
            </a:r>
          </a:p>
        </p:txBody>
      </p:sp>
      <p:sp>
        <p:nvSpPr>
          <p:cNvPr id="10" name="Rechteck 9"/>
          <p:cNvSpPr/>
          <p:nvPr/>
        </p:nvSpPr>
        <p:spPr>
          <a:xfrm>
            <a:off x="201330" y="1639001"/>
            <a:ext cx="4576857" cy="182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2000">
              <a:spcBef>
                <a:spcPct val="20000"/>
              </a:spcBef>
              <a:buClr>
                <a:srgbClr val="972642"/>
              </a:buClr>
              <a:buSzPct val="100000"/>
            </a:pPr>
            <a:r>
              <a:rPr lang="de-DE" sz="1400" b="1" dirty="0" smtClean="0">
                <a:latin typeface="Arial Narrow" panose="020B0606020202030204" pitchFamily="34" charset="0"/>
              </a:rPr>
              <a:t>Ausgangssituation</a:t>
            </a:r>
          </a:p>
          <a:p>
            <a:pPr defTabSz="762000">
              <a:spcBef>
                <a:spcPct val="20000"/>
              </a:spcBef>
              <a:buClr>
                <a:srgbClr val="00338C"/>
              </a:buClr>
              <a:buSzPct val="100000"/>
            </a:pPr>
            <a:r>
              <a:rPr lang="de-DE" sz="1200" dirty="0" smtClean="0">
                <a:latin typeface="Arial Narrow" panose="020B0606020202030204" pitchFamily="34" charset="0"/>
              </a:rPr>
              <a:t>Die KJF zählt zu den größten kirchlichen Dienstleistern. Die Chance des Neubaus des Bürogebäudes wurde genutzt, um die Büroräume anhand der Kommunikationsstruktur der Mitarbeiter aufzubauen. Die Anordnung </a:t>
            </a:r>
            <a:r>
              <a:rPr lang="de-DE" sz="1200" dirty="0">
                <a:latin typeface="Arial Narrow" panose="020B0606020202030204" pitchFamily="34" charset="0"/>
              </a:rPr>
              <a:t>der einzelnen Bereiche und </a:t>
            </a:r>
            <a:r>
              <a:rPr lang="de-DE" sz="1200" dirty="0" smtClean="0">
                <a:latin typeface="Arial Narrow" panose="020B0606020202030204" pitchFamily="34" charset="0"/>
              </a:rPr>
              <a:t>Personen wird dabei so vorgenommen, dass </a:t>
            </a:r>
            <a:r>
              <a:rPr lang="de-DE" sz="1200" dirty="0">
                <a:latin typeface="Arial Narrow" panose="020B0606020202030204" pitchFamily="34" charset="0"/>
              </a:rPr>
              <a:t>eine optimale Kommunikation und Zusammenarbeit sowohl zwischen den einzelnen Teammitgliedern eines </a:t>
            </a:r>
            <a:r>
              <a:rPr lang="de-DE" sz="1200" dirty="0" smtClean="0">
                <a:latin typeface="Arial Narrow" panose="020B0606020202030204" pitchFamily="34" charset="0"/>
              </a:rPr>
              <a:t>Teams, </a:t>
            </a:r>
            <a:r>
              <a:rPr lang="de-DE" sz="1200" dirty="0">
                <a:latin typeface="Arial Narrow" panose="020B0606020202030204" pitchFamily="34" charset="0"/>
              </a:rPr>
              <a:t>als auch zu anderen Teams stattfinden </a:t>
            </a:r>
            <a:r>
              <a:rPr lang="de-DE" sz="1200" dirty="0" smtClean="0">
                <a:latin typeface="Arial Narrow" panose="020B0606020202030204" pitchFamily="34" charset="0"/>
              </a:rPr>
              <a:t>kann. Es wurden dabei die groben Grundrisse und zukünftig benötigte Raumtypen ermittelt und eine ganzheitliche Geschäftsprozessoptimierung durchgeführt.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082046" y="446506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5263" indent="-195263" defTabSz="762000">
              <a:spcBef>
                <a:spcPct val="20000"/>
              </a:spcBef>
              <a:buClr>
                <a:srgbClr val="003399"/>
              </a:buClr>
              <a:buSzPct val="80000"/>
            </a:pPr>
            <a:r>
              <a:rPr lang="de-DE" b="1" dirty="0" smtClean="0">
                <a:latin typeface="Arial Narrow" panose="020B0606020202030204" pitchFamily="34" charset="0"/>
              </a:rPr>
              <a:t>Erfolge </a:t>
            </a:r>
            <a:endParaRPr lang="de-DE" b="1" dirty="0">
              <a:latin typeface="Arial Narrow" panose="020B060602020203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343434" y="5267612"/>
            <a:ext cx="1455545" cy="867913"/>
            <a:chOff x="6487263" y="5298454"/>
            <a:chExt cx="1455545" cy="867913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3980" y="5298454"/>
              <a:ext cx="502656" cy="48960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6487263" y="5766257"/>
              <a:ext cx="1455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latin typeface="Arial Narrow" panose="020B0606020202030204" pitchFamily="34" charset="0"/>
                </a:rPr>
                <a:t>Produktivität</a:t>
              </a:r>
            </a:p>
            <a:p>
              <a:pPr algn="ctr"/>
              <a:r>
                <a:rPr lang="de-DE" sz="1000" dirty="0" smtClean="0">
                  <a:latin typeface="Arial Narrow" panose="020B0606020202030204" pitchFamily="34" charset="0"/>
                </a:rPr>
                <a:t>+</a:t>
              </a:r>
              <a:r>
                <a:rPr lang="de-DE" sz="1000" dirty="0" smtClean="0">
                  <a:solidFill>
                    <a:srgbClr val="FF3399"/>
                  </a:solidFill>
                  <a:latin typeface="Arial Narrow" panose="020B0606020202030204" pitchFamily="34" charset="0"/>
                </a:rPr>
                <a:t>XX</a:t>
              </a:r>
              <a:r>
                <a:rPr lang="de-DE" sz="1000" dirty="0" smtClean="0">
                  <a:latin typeface="Arial Narrow" panose="020B0606020202030204" pitchFamily="34" charset="0"/>
                </a:rPr>
                <a:t>%</a:t>
              </a:r>
              <a:endParaRPr lang="de-DE" sz="10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4141" y="1449388"/>
            <a:ext cx="4468810" cy="2916237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8419695" y="5281675"/>
            <a:ext cx="1133645" cy="865001"/>
            <a:chOff x="8581061" y="5281675"/>
            <a:chExt cx="1133645" cy="865001"/>
          </a:xfrm>
        </p:grpSpPr>
        <p:sp>
          <p:nvSpPr>
            <p:cNvPr id="22" name="Textfeld 21"/>
            <p:cNvSpPr txBox="1"/>
            <p:nvPr/>
          </p:nvSpPr>
          <p:spPr>
            <a:xfrm>
              <a:off x="8581061" y="5746566"/>
              <a:ext cx="1133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smtClean="0">
                  <a:latin typeface="Arial Narrow" panose="020B0606020202030204" pitchFamily="34" charset="0"/>
                </a:rPr>
                <a:t>Investitionsvolumen</a:t>
              </a:r>
            </a:p>
            <a:p>
              <a:pPr algn="ctr"/>
              <a:r>
                <a:rPr lang="de-DE" sz="1000" dirty="0">
                  <a:latin typeface="Arial Narrow" panose="020B0606020202030204" pitchFamily="34" charset="0"/>
                </a:rPr>
                <a:t>c</a:t>
              </a:r>
              <a:r>
                <a:rPr lang="de-DE" sz="1000" dirty="0" smtClean="0">
                  <a:latin typeface="Arial Narrow" panose="020B0606020202030204" pitchFamily="34" charset="0"/>
                </a:rPr>
                <a:t>a</a:t>
              </a:r>
              <a:r>
                <a:rPr lang="de-DE" sz="1000" dirty="0" smtClean="0">
                  <a:solidFill>
                    <a:srgbClr val="FF3399"/>
                  </a:solidFill>
                  <a:latin typeface="Arial Narrow" panose="020B0606020202030204" pitchFamily="34" charset="0"/>
                </a:rPr>
                <a:t>. XX </a:t>
              </a:r>
              <a:r>
                <a:rPr lang="de-DE" sz="1000" dirty="0">
                  <a:latin typeface="Arial Narrow" panose="020B0606020202030204" pitchFamily="34" charset="0"/>
                </a:rPr>
                <a:t>Mio. €</a:t>
              </a: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31942" y="5281675"/>
              <a:ext cx="482893" cy="489600"/>
            </a:xfrm>
            <a:prstGeom prst="rect">
              <a:avLst/>
            </a:prstGeom>
          </p:spPr>
        </p:pic>
      </p:grpSp>
      <p:pic>
        <p:nvPicPr>
          <p:cNvPr id="8199" name="Picture 7" descr="http://www.kinderzentrum-augsburg.de/fileadmin/content/Diverse_Bilde_und_Logos_BS/KJF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0" y="1099684"/>
            <a:ext cx="1103129" cy="3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953000" y="630218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3399"/>
                </a:solidFill>
              </a:rPr>
              <a:t>Fabrik- </a:t>
            </a:r>
            <a:r>
              <a:rPr lang="de-DE" smtClean="0">
                <a:solidFill>
                  <a:srgbClr val="FF3399"/>
                </a:solidFill>
              </a:rPr>
              <a:t>und Büroplanung </a:t>
            </a:r>
            <a:r>
              <a:rPr lang="de-DE" dirty="0" smtClean="0">
                <a:solidFill>
                  <a:srgbClr val="FF3399"/>
                </a:solidFill>
              </a:rPr>
              <a:t>/ Öffentliche Unternehmen</a:t>
            </a:r>
            <a:endParaRPr lang="de-DE" dirty="0">
              <a:solidFill>
                <a:srgbClr val="FF3399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39703" y="5029200"/>
            <a:ext cx="1293628" cy="1272988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7655867" y="6029199"/>
            <a:ext cx="965477" cy="0"/>
          </a:xfrm>
          <a:prstGeom prst="straightConnector1">
            <a:avLst/>
          </a:prstGeom>
          <a:ln w="2857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454437" y="5058757"/>
            <a:ext cx="1293628" cy="1272988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4816550" y="6029199"/>
            <a:ext cx="965477" cy="0"/>
          </a:xfrm>
          <a:prstGeom prst="straightConnector1">
            <a:avLst/>
          </a:prstGeom>
          <a:ln w="2857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kMLO8JM0mo0uf53ldEaQ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Macintosh PowerPoint</Application>
  <PresentationFormat>A4-Papier (210x297 mm)</PresentationFormat>
  <Paragraphs>19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 Black</vt:lpstr>
      <vt:lpstr>Arial Narrow</vt:lpstr>
      <vt:lpstr>Calibri</vt:lpstr>
      <vt:lpstr>Calibri Light</vt:lpstr>
      <vt:lpstr>Arial</vt:lpstr>
      <vt:lpstr>Office</vt:lpstr>
      <vt:lpstr>think-cell Folie</vt:lpstr>
      <vt:lpstr>PowerPoint-Präsentation</vt:lpstr>
    </vt:vector>
  </TitlesOfParts>
  <Company>Microsoft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Pirkl, Christian</dc:creator>
  <cp:lastModifiedBy>cbuesch</cp:lastModifiedBy>
  <cp:revision>69</cp:revision>
  <cp:lastPrinted>2016-09-06T09:16:47Z</cp:lastPrinted>
  <dcterms:created xsi:type="dcterms:W3CDTF">2016-09-06T07:16:41Z</dcterms:created>
  <dcterms:modified xsi:type="dcterms:W3CDTF">2016-09-29T09:06:02Z</dcterms:modified>
</cp:coreProperties>
</file>